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4" r:id="rId5"/>
    <p:sldId id="266" r:id="rId6"/>
    <p:sldId id="260" r:id="rId7"/>
    <p:sldId id="276" r:id="rId8"/>
    <p:sldId id="277" r:id="rId9"/>
    <p:sldId id="278" r:id="rId10"/>
    <p:sldId id="268" r:id="rId11"/>
    <p:sldId id="273" r:id="rId12"/>
    <p:sldId id="269" r:id="rId13"/>
    <p:sldId id="279" r:id="rId14"/>
    <p:sldId id="270" r:id="rId15"/>
    <p:sldId id="280" r:id="rId16"/>
    <p:sldId id="271" r:id="rId17"/>
    <p:sldId id="272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8" autoAdjust="0"/>
    <p:restoredTop sz="94660"/>
  </p:normalViewPr>
  <p:slideViewPr>
    <p:cSldViewPr>
      <p:cViewPr>
        <p:scale>
          <a:sx n="68" d="100"/>
          <a:sy n="68" d="100"/>
        </p:scale>
        <p:origin x="-93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2D93-F2F9-4544-97A3-01914B7DD207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152A-7789-4812-A268-F1D1291E1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DBDC-AD35-43E1-84AA-448FFA638D6E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322D-0BB0-453F-BDB9-3559335EB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132E-4872-4700-B449-5C6DB4A36B14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A940-A881-403C-98A1-B83BB5DC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2C09-F875-4E9D-B03A-D5B870A41251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8C13-2F6E-47E3-B0B1-1CA048836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43EB-2149-4926-A659-66E3E3CF83C9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F879-7364-482C-BE68-53E6E3462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A354-3D0E-44FD-9392-9994101A94CA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F85F-09B3-46EC-814A-2DC6D7BC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8C33-57C9-4D13-9104-6977F7CEB5D8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206B-2B9D-4EB7-8E92-226A46B94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11B3-E508-4741-831C-F5FBEEA1BD42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F5A1-6E3A-4275-BD12-80EF1026D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C70A-DDFE-4D26-9D36-3443C8D9974A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A260-0074-4181-B2F5-F1C5F10AF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74A7-4EE5-46E2-8DD4-A42CED22461D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CBE-D577-48A7-869B-57EA02B81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DC2C-33F1-42AC-9AB1-846FADDE7250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E6D5-2BAC-447F-8884-6B6D7D39D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BF9B2-56EF-4546-8D87-3B1BEC0969A0}" type="datetimeFigureOut">
              <a:rPr lang="ru-RU"/>
              <a:pPr>
                <a:defRPr/>
              </a:pPr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CB2DB-2BE5-40A9-ACB0-C9BB60B1E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932040" y="6308724"/>
            <a:ext cx="4427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</a:t>
            </a:r>
            <a:r>
              <a:rPr lang="ru-RU" b="1" dirty="0">
                <a:solidFill>
                  <a:srgbClr val="002060"/>
                </a:solidFill>
              </a:rPr>
              <a:t>Воспитатель Петрова Н.И.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latin typeface="Times New Roman" pitchFamily="18" charset="0"/>
              </a:rPr>
              <a:t>    </a:t>
            </a:r>
            <a:endParaRPr lang="ru-RU"/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4284663" y="1196975"/>
            <a:ext cx="4535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1" name="Picture 7" descr="ofic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3" y="476250"/>
            <a:ext cx="48656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4032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Подумайте, почему именно орёл изображён на гербе России?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79388" y="1628775"/>
            <a:ext cx="4679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Орёл-это бесстрашная, гордая, свободная птица, одна её голова </a:t>
            </a:r>
          </a:p>
          <a:p>
            <a:r>
              <a:rPr lang="ru-RU"/>
              <a:t>смотрит на восток, </a:t>
            </a:r>
          </a:p>
          <a:p>
            <a:r>
              <a:rPr lang="ru-RU"/>
              <a:t>другая — на запад.</a:t>
            </a:r>
            <a:endParaRPr lang="ru-RU" b="1"/>
          </a:p>
          <a:p>
            <a:r>
              <a:rPr lang="ru-RU"/>
              <a:t>Так он зорко наблюдает </a:t>
            </a:r>
          </a:p>
          <a:p>
            <a:r>
              <a:rPr lang="ru-RU"/>
              <a:t>за необъятными просторами нашей Родины. Он раскрыл свои крылья над всей Россией, как будто хочет закрыть, защитить свои города, своих граждан от всех бед и напастей.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9388" y="4524375"/>
            <a:ext cx="44275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У России величавой                       На гербе орёл двуглавый,                Чтоб на запад и восток                             Он смотреть бы сразу мог.           Сильный, мудрый он и гордый. Он — России дух свободный.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504031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Золотой цвет является символом могущества, справедливости, богатства страны, а также православной веры и христианских добродетелей, таких как смирение и милосердие. Возвращение к золотому цвету подчеркивает преемственность традиций, сохранение государством исторической памяти. 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53292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Что держит орёл в лапах?</a:t>
            </a:r>
            <a:r>
              <a:rPr lang="ru-RU" sz="2000"/>
              <a:t> 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932363" y="32131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250825" y="4581525"/>
            <a:ext cx="87137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правой лапе орла - скипетр, в левой - держава – символы государственной власти. Скипетр - это жезл, украшенный затейливой резьбой, золотом и драгоценными камнями. Держава представляет собой золотой шар с крестом наверху. В давние времена скипетр и держава служили знаками царской власти. Сегодня они напоминают нам об историческом прошлом нашей Родины и символизируют единство РФ и независимость её от других государств. </a:t>
            </a:r>
          </a:p>
        </p:txBody>
      </p:sp>
      <p:pic>
        <p:nvPicPr>
          <p:cNvPr id="23557" name="Picture 14" descr="значение гер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0"/>
            <a:ext cx="4356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50825" y="211138"/>
            <a:ext cx="3378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Почему орёл золотой?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1116013" y="260350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576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Что мы видим над головами орла?</a:t>
            </a:r>
            <a:r>
              <a:rPr lang="ru-RU" sz="2200"/>
              <a:t> 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203575" y="9810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81" name="Picture 9" descr="три короны"/>
          <p:cNvPicPr>
            <a:picLocks noChangeAspect="1" noChangeArrowheads="1"/>
          </p:cNvPicPr>
          <p:nvPr/>
        </p:nvPicPr>
        <p:blipFill>
          <a:blip r:embed="rId2"/>
          <a:srcRect b="36223"/>
          <a:stretch>
            <a:fillRect/>
          </a:stretch>
        </p:blipFill>
        <p:spPr bwMode="auto">
          <a:xfrm>
            <a:off x="611188" y="908050"/>
            <a:ext cx="7620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323850" y="4868863"/>
            <a:ext cx="84248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Орёл увенчан двумя малыми коронами и — над ними — одной большой короной, соединёнными лентой .</a:t>
            </a:r>
          </a:p>
          <a:p>
            <a:pPr>
              <a:spcBef>
                <a:spcPct val="50000"/>
              </a:spcBef>
            </a:pPr>
            <a:r>
              <a:rPr lang="ru-RU"/>
              <a:t>Короны указывают на равноправное троевластие законодательной, исполнительной и судебной ветвей власти, а также на их единство.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аровозик 1"/>
          <p:cNvPicPr>
            <a:picLocks noChangeAspect="1" noChangeArrowheads="1"/>
          </p:cNvPicPr>
          <p:nvPr/>
        </p:nvPicPr>
        <p:blipFill>
          <a:blip r:embed="rId2"/>
          <a:srcRect b="10472"/>
          <a:stretch>
            <a:fillRect/>
          </a:stretch>
        </p:blipFill>
        <p:spPr bwMode="auto">
          <a:xfrm>
            <a:off x="0" y="2727325"/>
            <a:ext cx="774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588327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87692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5892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8769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85311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584676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58626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55038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718425" y="201613"/>
            <a:ext cx="1030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Batang" pitchFamily="18" charset="-127"/>
              </a:rPr>
              <a:t>Всадник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44463" y="123825"/>
            <a:ext cx="4067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Станция «Всадник»</a:t>
            </a:r>
          </a:p>
          <a:p>
            <a:endParaRPr lang="ru-RU"/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82563"/>
            <a:ext cx="20224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0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2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135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На груди орла красный щит. Что изображено на щите?</a:t>
            </a:r>
            <a:r>
              <a:rPr lang="ru-RU" sz="2000" b="1"/>
              <a:t> </a:t>
            </a:r>
          </a:p>
        </p:txBody>
      </p:sp>
      <p:pic>
        <p:nvPicPr>
          <p:cNvPr id="26626" name="Picture 5" descr="1549655967_ric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3724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79388" y="860425"/>
            <a:ext cx="4824412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щите изображён всадник, поражающий копьём дракона. Он олицетворяет воина-защитника Родины. Это один из символов борьбы добра со злом, защиты Отечества. Серебряный цвет указывает на чистоту и благородство, стремление бороться за праведное дело и истину любой ценой.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</a:t>
            </a:r>
          </a:p>
          <a:p>
            <a:r>
              <a:rPr lang="ru-RU"/>
              <a:t> Дракон, которого убивает всадник, окрашен в чёрный цвет. Этот символ означает испытания, через которые прошла наша страна.</a:t>
            </a:r>
          </a:p>
          <a:p>
            <a:endParaRPr lang="ru-RU"/>
          </a:p>
          <a:p>
            <a:r>
              <a:rPr lang="ru-RU"/>
              <a:t>  Красный цвет щита говорит о крови, которая была пролита народом при защите своей земли. Он является знаком мужества и любви не только к Родине, но и друг к другу, подчёркивает, что в России мирно сосуществуют множество братских народов.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герб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-100013"/>
            <a:ext cx="9540875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208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Ребята, что символизирует герб России? 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Герб России символизирует мужество, справедливость, победу добра над злом. 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77041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Ребята, а теперь задание! Подумайте и назовите, где используется герб России?</a:t>
            </a:r>
            <a:r>
              <a:rPr lang="ru-RU" sz="2300"/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9388" y="2492375"/>
            <a:ext cx="75612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  <a:p>
            <a:pPr>
              <a:spcBef>
                <a:spcPct val="50000"/>
              </a:spcBef>
              <a:defRPr/>
            </a:pPr>
            <a:r>
              <a:rPr lang="ru-RU"/>
              <a:t>На зданиях, где работает правительство, на документах, на монетах, на пограничных столбах.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ищите вы гербы</a:t>
            </a:r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 осинкой, как грибы!</a:t>
            </a:r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Их найдем мы на монетах</a:t>
            </a:r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на гербовых конвертах,</a:t>
            </a:r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на гербовой бумаге,</a:t>
            </a:r>
          </a:p>
          <a:p>
            <a:pPr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печатях и на флаге.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924300" y="40767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6011863" y="400526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9703" name="Picture 13" descr="1580327369_16-p-gerb-rossii-na-fone-flaga-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597525"/>
            <a:ext cx="20161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6011863" y="55895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9705" name="Picture 9" descr="http://images.myshared.ru/9/862189/slide_17.jpg"/>
          <p:cNvPicPr>
            <a:picLocks noChangeAspect="1" noChangeArrowheads="1"/>
          </p:cNvPicPr>
          <p:nvPr/>
        </p:nvPicPr>
        <p:blipFill>
          <a:blip r:embed="rId3"/>
          <a:srcRect t="12500" b="8333"/>
          <a:stretch>
            <a:fillRect/>
          </a:stretch>
        </p:blipFill>
        <p:spPr bwMode="auto">
          <a:xfrm>
            <a:off x="4643438" y="3500438"/>
            <a:ext cx="43021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07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179388" y="3068638"/>
            <a:ext cx="87137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Молодцы!  Ребята, наше путешествие подошло к концу. Надеюсь, оно было для вас интересным и познавательным! </a:t>
            </a:r>
          </a:p>
          <a:p>
            <a:r>
              <a:rPr lang="ru-RU"/>
              <a:t>  Сегодня мы поговорили о государственном символе – гербе России. Узнали, что герб – это не просто красочная картинка, а составленная согласно определенным правилам отличительная эмблема. Каждый знак и цвет, входящий в состав этой сложной композиции, имеет своё значение .  </a:t>
            </a:r>
          </a:p>
          <a:p>
            <a:r>
              <a:rPr lang="ru-RU"/>
              <a:t>Ко всем символам государства надо относиться с уважением, чтить их как</a:t>
            </a:r>
          </a:p>
          <a:p>
            <a:r>
              <a:rPr lang="ru-RU"/>
              <a:t>памятники прошлого и достояния современности. Все мы – граждане большой страны и для каждого человека самая лучшая страна – та, в которой он родился. Любить Родину - значит жить с ней одной жизнью. Радоваться, когда у неё праздник. Страдать, когда Родине тяжело. Человеку всё должно быть дорого на своей Родине: и её народ, и её земля, и её история, и её завтрашний день. Будущее Родины, России в ваших руках, ребята !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29698" name="Picture 2" descr="https://b1.culture.ru/c/726057.jpg"/>
          <p:cNvPicPr>
            <a:picLocks noChangeAspect="1" noChangeArrowheads="1"/>
          </p:cNvPicPr>
          <p:nvPr/>
        </p:nvPicPr>
        <p:blipFill>
          <a:blip r:embed="rId2"/>
          <a:srcRect t="6883" r="23" b="24509"/>
          <a:stretch>
            <a:fillRect/>
          </a:stretch>
        </p:blipFill>
        <p:spPr bwMode="auto">
          <a:xfrm>
            <a:off x="1116013" y="0"/>
            <a:ext cx="7127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аровозик 1"/>
          <p:cNvPicPr>
            <a:picLocks noChangeAspect="1" noChangeArrowheads="1"/>
          </p:cNvPicPr>
          <p:nvPr/>
        </p:nvPicPr>
        <p:blipFill>
          <a:blip r:embed="rId2"/>
          <a:srcRect b="10472"/>
          <a:stretch>
            <a:fillRect/>
          </a:stretch>
        </p:blipFill>
        <p:spPr bwMode="auto">
          <a:xfrm>
            <a:off x="0" y="2727325"/>
            <a:ext cx="774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588327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87692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5892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8769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85311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584676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58626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55038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042988" y="333375"/>
            <a:ext cx="6624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До новых встреч!!!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2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8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2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6"/>
          <p:cNvSpPr>
            <a:spLocks noChangeArrowheads="1"/>
          </p:cNvSpPr>
          <p:nvPr/>
        </p:nvSpPr>
        <p:spPr bwMode="auto">
          <a:xfrm>
            <a:off x="323850" y="4076700"/>
            <a:ext cx="8532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endParaRPr lang="ru-RU" sz="3200"/>
          </a:p>
        </p:txBody>
      </p:sp>
      <p:pic>
        <p:nvPicPr>
          <p:cNvPr id="15362" name="Picture 4" descr="http://www.coollady.ru/pic/0003/061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1359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3363" y="1854994"/>
            <a:ext cx="87487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 smtClean="0"/>
              <a:t>Здравствуйте</a:t>
            </a:r>
            <a:r>
              <a:rPr lang="ru-RU" sz="2200" dirty="0"/>
              <a:t>, ребята! 12 июня мы будем отмечать праздник </a:t>
            </a:r>
            <a:r>
              <a:rPr lang="ru-RU" sz="2200" dirty="0" smtClean="0"/>
              <a:t>–</a:t>
            </a:r>
            <a:r>
              <a:rPr lang="ru-RU" sz="2200" b="1" dirty="0" smtClean="0"/>
              <a:t>День </a:t>
            </a:r>
            <a:r>
              <a:rPr lang="ru-RU" sz="2200" b="1" dirty="0"/>
              <a:t>России </a:t>
            </a:r>
            <a:r>
              <a:rPr lang="ru-RU" sz="2200" dirty="0"/>
              <a:t>– день нашей</a:t>
            </a:r>
            <a:r>
              <a:rPr lang="ru-RU" sz="2200" b="1" dirty="0"/>
              <a:t> Родины</a:t>
            </a:r>
            <a:r>
              <a:rPr lang="ru-RU" sz="2200" dirty="0"/>
              <a:t>. </a:t>
            </a:r>
            <a:r>
              <a:rPr lang="ru-RU" sz="2200" b="1" dirty="0"/>
              <a:t>День России</a:t>
            </a:r>
            <a:r>
              <a:rPr lang="ru-RU" sz="2200" dirty="0"/>
              <a:t> – это праздник свободы, мира и добра. Этот праздник символизирует единство всего нашего многонационального народа.  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Россия – это самая большая страна в мире!</a:t>
            </a:r>
          </a:p>
          <a:p>
            <a:pPr>
              <a:spcBef>
                <a:spcPct val="50000"/>
              </a:spcBef>
            </a:pPr>
            <a:r>
              <a:rPr lang="ru-RU" sz="2200" dirty="0" smtClean="0"/>
              <a:t>Как </a:t>
            </a:r>
            <a:r>
              <a:rPr lang="ru-RU" sz="2200" dirty="0"/>
              <a:t>и все государства, наша страна имеет свои  отличительные знаки. Какие? (Герб, флаг, гимн)</a:t>
            </a:r>
          </a:p>
          <a:p>
            <a:pPr>
              <a:spcBef>
                <a:spcPct val="50000"/>
              </a:spcBef>
            </a:pPr>
            <a:r>
              <a:rPr lang="ru-RU" sz="2200" dirty="0" smtClean="0"/>
              <a:t>Сегодня </a:t>
            </a:r>
            <a:r>
              <a:rPr lang="ru-RU" sz="2200" dirty="0"/>
              <a:t>мы поговорим с вами о Государственном гербе России и его символах, а для этого я хочу пригласить вас в необычное путешествие, в страну под названием «Геральдика», где нас научат правильно «читать» наш герб. Готовы?  Тогда отправляемся в путь!</a:t>
            </a:r>
          </a:p>
          <a:p>
            <a:pPr>
              <a:spcBef>
                <a:spcPct val="50000"/>
              </a:spcBef>
            </a:pPr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аровозик 1"/>
          <p:cNvPicPr>
            <a:picLocks noChangeAspect="1" noChangeArrowheads="1"/>
          </p:cNvPicPr>
          <p:nvPr/>
        </p:nvPicPr>
        <p:blipFill>
          <a:blip r:embed="rId2"/>
          <a:srcRect b="10472"/>
          <a:stretch>
            <a:fillRect/>
          </a:stretch>
        </p:blipFill>
        <p:spPr bwMode="auto">
          <a:xfrm>
            <a:off x="0" y="2727325"/>
            <a:ext cx="774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588327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87692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5892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8769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85311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584676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58626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55038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6588125" y="404813"/>
            <a:ext cx="158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8675688" y="404813"/>
            <a:ext cx="158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6588125" y="404813"/>
            <a:ext cx="2087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804025" y="420688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Batang" pitchFamily="18" charset="-127"/>
              </a:rPr>
              <a:t>Геральдика</a:t>
            </a:r>
          </a:p>
        </p:txBody>
      </p:sp>
      <p:pic>
        <p:nvPicPr>
          <p:cNvPr id="25618" name="Picture 18" descr="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500" y="771525"/>
            <a:ext cx="14668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AutoShape 19"/>
          <p:cNvSpPr>
            <a:spLocks/>
          </p:cNvSpPr>
          <p:nvPr/>
        </p:nvSpPr>
        <p:spPr bwMode="auto">
          <a:xfrm rot="-5400000">
            <a:off x="7519988" y="1344612"/>
            <a:ext cx="223838" cy="2087563"/>
          </a:xfrm>
          <a:prstGeom prst="leftBrace">
            <a:avLst>
              <a:gd name="adj1" fmla="val 777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0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2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8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5" grpId="0" animBg="1"/>
      <p:bldP spid="25616" grpId="0" animBg="1"/>
      <p:bldP spid="25617" grpId="0"/>
      <p:bldP spid="256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6"/>
          <p:cNvSpPr>
            <a:spLocks noChangeArrowheads="1"/>
          </p:cNvSpPr>
          <p:nvPr/>
        </p:nvSpPr>
        <p:spPr bwMode="auto">
          <a:xfrm>
            <a:off x="323850" y="4076700"/>
            <a:ext cx="8532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endParaRPr lang="ru-RU" sz="3200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68313" y="220503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Геральдика – это наука, которая объясняет расположение и цвет символов на гербах.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13" name="Picture 2" descr="http://dekorprazdnik.ru/d/1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135937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84213" y="4437063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/>
              <a:t>«Герб»</a:t>
            </a:r>
            <a:r>
              <a:rPr lang="ru-RU" sz="2200" dirty="0"/>
              <a:t> - </a:t>
            </a:r>
            <a:r>
              <a:rPr lang="ru-RU" sz="2200" b="1" dirty="0"/>
              <a:t>немецкое</a:t>
            </a:r>
            <a:r>
              <a:rPr lang="ru-RU" sz="2200" dirty="0"/>
              <a:t> </a:t>
            </a:r>
            <a:r>
              <a:rPr lang="ru-RU" sz="2200" b="1" dirty="0"/>
              <a:t>слово</a:t>
            </a:r>
            <a:r>
              <a:rPr lang="ru-RU" sz="2200" dirty="0"/>
              <a:t>, </a:t>
            </a:r>
            <a:r>
              <a:rPr lang="ru-RU" sz="2200" b="1" dirty="0"/>
              <a:t>в переводе на</a:t>
            </a:r>
            <a:r>
              <a:rPr lang="ru-RU" sz="2200" dirty="0"/>
              <a:t> </a:t>
            </a:r>
            <a:r>
              <a:rPr lang="ru-RU" sz="2200" b="1" dirty="0"/>
              <a:t>русский</a:t>
            </a:r>
            <a:r>
              <a:rPr lang="ru-RU" sz="2200" dirty="0"/>
              <a:t> </a:t>
            </a:r>
            <a:r>
              <a:rPr lang="ru-RU" sz="2200" b="1" dirty="0"/>
              <a:t>язык</a:t>
            </a:r>
            <a:r>
              <a:rPr lang="ru-RU" sz="2200" dirty="0"/>
              <a:t> </a:t>
            </a:r>
            <a:r>
              <a:rPr lang="ru-RU" sz="2200" b="1" dirty="0"/>
              <a:t>оно</a:t>
            </a:r>
            <a:r>
              <a:rPr lang="ru-RU" sz="2200" dirty="0"/>
              <a:t> </a:t>
            </a:r>
            <a:r>
              <a:rPr lang="ru-RU" sz="2200" b="1" dirty="0"/>
              <a:t>означает</a:t>
            </a:r>
            <a:r>
              <a:rPr lang="ru-RU" sz="2200" dirty="0"/>
              <a:t> «</a:t>
            </a:r>
            <a:r>
              <a:rPr lang="ru-RU" sz="2200" b="1" dirty="0"/>
              <a:t>наследство</a:t>
            </a:r>
            <a:r>
              <a:rPr lang="ru-RU" sz="2200" dirty="0"/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79388" y="1844675"/>
            <a:ext cx="417671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r>
              <a:rPr lang="ru-RU" sz="2000" b="1"/>
              <a:t> </a:t>
            </a:r>
          </a:p>
          <a:p>
            <a:r>
              <a:rPr lang="ru-RU" sz="2000"/>
              <a:t>Государственный герб – это официальный отличительный знак, являющийся официальной эмблемой                государства.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18434" name="Picture 4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4006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932363" y="63087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Герб России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2565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95288" y="26035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 Что такое герб?</a:t>
            </a:r>
            <a:r>
              <a:rPr lang="ru-RU" sz="2200" b="1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60350"/>
            <a:ext cx="21002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паровозик 1"/>
          <p:cNvPicPr>
            <a:picLocks noChangeAspect="1" noChangeArrowheads="1"/>
          </p:cNvPicPr>
          <p:nvPr/>
        </p:nvPicPr>
        <p:blipFill>
          <a:blip r:embed="rId3"/>
          <a:srcRect b="10472"/>
          <a:stretch>
            <a:fillRect/>
          </a:stretch>
        </p:blipFill>
        <p:spPr bwMode="auto">
          <a:xfrm>
            <a:off x="0" y="2727325"/>
            <a:ext cx="774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жд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жд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588327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587692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5892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58769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85311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738" y="584676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075" y="58626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колес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375" y="55038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жд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2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285038" y="404813"/>
            <a:ext cx="81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Batang" pitchFamily="18" charset="-127"/>
              </a:rPr>
              <a:t>Щит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44463" y="123825"/>
            <a:ext cx="40671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Наша первая станция «Щит»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0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2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8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3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276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341438"/>
            <a:ext cx="3138488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5257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</a:t>
            </a:r>
            <a:r>
              <a:rPr lang="ru-RU" sz="2000"/>
              <a:t>Основанием герба является </a:t>
            </a:r>
            <a:br>
              <a:rPr lang="ru-RU" sz="2000"/>
            </a:br>
            <a:r>
              <a:rPr lang="ru-RU" sz="2000"/>
              <a:t>четырёхугольный, с закруглёнными нижними углами, заострённый в оконечности красный геральдический щит.</a:t>
            </a:r>
          </a:p>
          <a:p>
            <a:pPr>
              <a:spcBef>
                <a:spcPct val="50000"/>
              </a:spcBef>
            </a:pPr>
            <a:r>
              <a:rPr lang="ru-RU" sz="2000"/>
              <a:t>   Красный цвет олицетворяет любовь, справедливость, смирение, скромность, решительность, мужество, отвагу, храбрость, пролитую кровь, силу, благородство, знатность происхождения, а также власть. </a:t>
            </a:r>
          </a:p>
          <a:p>
            <a:pPr>
              <a:spcBef>
                <a:spcPct val="50000"/>
              </a:spcBef>
            </a:pPr>
            <a:r>
              <a:rPr lang="ru-RU" sz="2000"/>
              <a:t>  Красный цвет в геральдике является самым благородным цветом. 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51117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/>
              <a:t>Ребята, как вы думаете, почему геральдический щит  красного цвета?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аровозик 1"/>
          <p:cNvPicPr>
            <a:picLocks noChangeAspect="1" noChangeArrowheads="1"/>
          </p:cNvPicPr>
          <p:nvPr/>
        </p:nvPicPr>
        <p:blipFill>
          <a:blip r:embed="rId2"/>
          <a:srcRect b="10472"/>
          <a:stretch>
            <a:fillRect/>
          </a:stretch>
        </p:blipFill>
        <p:spPr bwMode="auto">
          <a:xfrm>
            <a:off x="0" y="2727325"/>
            <a:ext cx="774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588327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876925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5892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8769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85311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5846763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58626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колес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55038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 descr="ж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6237288"/>
            <a:ext cx="4397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285038" y="404813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Batang" pitchFamily="18" charset="-127"/>
              </a:rPr>
              <a:t>Орёл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44463" y="123825"/>
            <a:ext cx="4067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Станция «Орёл»</a:t>
            </a:r>
          </a:p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6588125" y="404813"/>
            <a:ext cx="158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8675688" y="404813"/>
            <a:ext cx="158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588125" y="404813"/>
            <a:ext cx="2087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5" name="AutoShape 19"/>
          <p:cNvSpPr>
            <a:spLocks/>
          </p:cNvSpPr>
          <p:nvPr/>
        </p:nvSpPr>
        <p:spPr bwMode="auto">
          <a:xfrm rot="-5400000">
            <a:off x="7519988" y="1344612"/>
            <a:ext cx="223838" cy="2087563"/>
          </a:xfrm>
          <a:prstGeom prst="leftBrace">
            <a:avLst>
              <a:gd name="adj1" fmla="val 777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16" name="Picture 20" descr="ofic_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765175"/>
            <a:ext cx="14239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0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2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3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8" dur="3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3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 animBg="1"/>
      <p:bldP spid="29713" grpId="0" animBg="1"/>
      <p:bldP spid="29714" grpId="0" animBg="1"/>
      <p:bldP spid="297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433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№65 "Ласточка"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Государственный герб</dc:subject>
  <dc:creator>Петрова Н.И.</dc:creator>
  <cp:lastModifiedBy>user</cp:lastModifiedBy>
  <cp:revision>68</cp:revision>
  <dcterms:created xsi:type="dcterms:W3CDTF">2016-06-18T08:52:46Z</dcterms:created>
  <dcterms:modified xsi:type="dcterms:W3CDTF">2020-06-10T10:48:42Z</dcterms:modified>
  <cp:category>№6 "Пчёлки"</cp:category>
</cp:coreProperties>
</file>